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2" r:id="rId3"/>
  </p:sldMasterIdLst>
  <p:sldIdLst>
    <p:sldId id="256" r:id="rId4"/>
    <p:sldId id="257" r:id="rId5"/>
    <p:sldId id="266" r:id="rId6"/>
    <p:sldId id="265" r:id="rId7"/>
    <p:sldId id="258" r:id="rId8"/>
    <p:sldId id="264" r:id="rId9"/>
    <p:sldId id="267" r:id="rId10"/>
    <p:sldId id="259" r:id="rId11"/>
    <p:sldId id="262" r:id="rId12"/>
    <p:sldId id="263" r:id="rId13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86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5822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735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44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44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093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A140B-4D3B-43F8-8D86-3D1F04A2B763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7-4-2017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2AC84-9648-4DEF-8336-A0E40275D855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869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A140B-4D3B-43F8-8D86-3D1F04A2B763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7-4-2017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2AC84-9648-4DEF-8336-A0E40275D855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869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0165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6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6082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144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152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0653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83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1986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819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5715-82B6-455F-A5F5-73E59759610D}" type="datetimeFigureOut">
              <a:rPr lang="nl-NL" smtClean="0"/>
              <a:t>7-4-2017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2161F-5908-4302-9CA8-5A54206EF72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19936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A140B-4D3B-43F8-8D86-3D1F04A2B763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7-4-2017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2AC84-9648-4DEF-8336-A0E40275D855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057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A140B-4D3B-43F8-8D86-3D1F04A2B763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7-4-2017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2AC84-9648-4DEF-8336-A0E40275D855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057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8" y="2204870"/>
            <a:ext cx="7772400" cy="14700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67" y="839301"/>
            <a:ext cx="9144000" cy="5143500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2843808" y="2780931"/>
            <a:ext cx="3600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 smtClean="0">
                <a:solidFill>
                  <a:schemeClr val="bg1"/>
                </a:solidFill>
              </a:rPr>
              <a:t>Segregatie is een fenomeen dat we vaak in onze maatschappij zien.</a:t>
            </a:r>
            <a:endParaRPr lang="nl-N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82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671021" y="1689511"/>
            <a:ext cx="4422914" cy="3126760"/>
          </a:xfrm>
        </p:spPr>
        <p:txBody>
          <a:bodyPr>
            <a:normAutofit fontScale="85000" lnSpcReduction="20000"/>
          </a:bodyPr>
          <a:lstStyle/>
          <a:p>
            <a:r>
              <a:rPr lang="nl-NL" dirty="0"/>
              <a:t>37 is ongelukkig en verhuist</a:t>
            </a:r>
          </a:p>
          <a:p>
            <a:r>
              <a:rPr lang="nl-NL" dirty="0"/>
              <a:t>38 verhuist naar dichtstbijzijnde plek</a:t>
            </a:r>
          </a:p>
          <a:p>
            <a:r>
              <a:rPr lang="nl-NL" dirty="0"/>
              <a:t>37 verhuist naar 38</a:t>
            </a:r>
          </a:p>
          <a:p>
            <a:r>
              <a:rPr lang="nl-NL" dirty="0"/>
              <a:t>38 verliest </a:t>
            </a:r>
            <a:r>
              <a:rPr lang="nl-NL" dirty="0" err="1"/>
              <a:t>happiness</a:t>
            </a:r>
            <a:r>
              <a:rPr lang="nl-NL" dirty="0"/>
              <a:t> en verhuist</a:t>
            </a:r>
          </a:p>
          <a:p>
            <a:r>
              <a:rPr lang="nl-NL" dirty="0"/>
              <a:t>37 verhuist naar dichtstbijzijnde plek</a:t>
            </a:r>
          </a:p>
          <a:p>
            <a:r>
              <a:rPr lang="nl-NL" dirty="0"/>
              <a:t>38 verhuist naar 37</a:t>
            </a:r>
          </a:p>
        </p:txBody>
      </p:sp>
      <p:grpSp>
        <p:nvGrpSpPr>
          <p:cNvPr id="4" name="Groep 3"/>
          <p:cNvGrpSpPr/>
          <p:nvPr/>
        </p:nvGrpSpPr>
        <p:grpSpPr>
          <a:xfrm>
            <a:off x="211892" y="1033656"/>
            <a:ext cx="4288100" cy="5076825"/>
            <a:chOff x="5977721" y="889663"/>
            <a:chExt cx="5076825" cy="5076825"/>
          </a:xfrm>
        </p:grpSpPr>
        <p:pic>
          <p:nvPicPr>
            <p:cNvPr id="5" name="Afbeelding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7721" y="889663"/>
              <a:ext cx="5076825" cy="5076825"/>
            </a:xfrm>
            <a:prstGeom prst="rect">
              <a:avLst/>
            </a:prstGeom>
          </p:spPr>
        </p:pic>
        <p:sp>
          <p:nvSpPr>
            <p:cNvPr id="6" name="Rechthoek 5"/>
            <p:cNvSpPr/>
            <p:nvPr/>
          </p:nvSpPr>
          <p:spPr>
            <a:xfrm>
              <a:off x="6126035" y="917645"/>
              <a:ext cx="504967" cy="3275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prstClr val="black"/>
                </a:solidFill>
              </a:endParaRPr>
            </a:p>
          </p:txBody>
        </p:sp>
        <p:sp>
          <p:nvSpPr>
            <p:cNvPr id="7" name="Rechthoek 6"/>
            <p:cNvSpPr/>
            <p:nvPr/>
          </p:nvSpPr>
          <p:spPr>
            <a:xfrm>
              <a:off x="6824346" y="2025388"/>
              <a:ext cx="504967" cy="3275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NL">
                <a:solidFill>
                  <a:prstClr val="black"/>
                </a:solidFill>
              </a:endParaRPr>
            </a:p>
          </p:txBody>
        </p:sp>
      </p:grp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16" t="11309" r="71956" b="80358"/>
          <a:stretch/>
        </p:blipFill>
        <p:spPr>
          <a:xfrm>
            <a:off x="256593" y="1061639"/>
            <a:ext cx="450376" cy="423081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3" t="21975" r="71147" b="69704"/>
          <a:stretch/>
        </p:blipFill>
        <p:spPr>
          <a:xfrm>
            <a:off x="867333" y="2162866"/>
            <a:ext cx="440141" cy="422465"/>
          </a:xfrm>
          <a:prstGeom prst="rect">
            <a:avLst/>
          </a:prstGeom>
        </p:spPr>
      </p:pic>
      <p:sp>
        <p:nvSpPr>
          <p:cNvPr id="10" name="Tekstvak 9"/>
          <p:cNvSpPr txBox="1"/>
          <p:nvPr/>
        </p:nvSpPr>
        <p:spPr>
          <a:xfrm>
            <a:off x="4860032" y="4817668"/>
            <a:ext cx="3347113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900" dirty="0">
                <a:solidFill>
                  <a:prstClr val="black"/>
                </a:solidFill>
              </a:rPr>
              <a:t>Dit proces </a:t>
            </a:r>
            <a:r>
              <a:rPr lang="nl-NL" sz="3200" dirty="0">
                <a:solidFill>
                  <a:prstClr val="black"/>
                </a:solidFill>
              </a:rPr>
              <a:t>herhaalt</a:t>
            </a:r>
            <a:r>
              <a:rPr lang="nl-NL" sz="2900" dirty="0">
                <a:solidFill>
                  <a:prstClr val="black"/>
                </a:solidFill>
              </a:rPr>
              <a:t> zich</a:t>
            </a:r>
          </a:p>
        </p:txBody>
      </p:sp>
    </p:spTree>
    <p:extLst>
      <p:ext uri="{BB962C8B-B14F-4D97-AF65-F5344CB8AC3E}">
        <p14:creationId xmlns:p14="http://schemas.microsoft.com/office/powerpoint/2010/main" val="195382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375E-6 1.85185E-6 L 0.07006 0.0807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3" y="40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56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7 -4.81481E-6 L -0.05729 -0.16087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5" y="-805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7006 0.08079 L 0.07006 0.15949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3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0"/>
                            </p:stCondLst>
                            <p:childTnLst>
                              <p:par>
                                <p:cTn id="23" presetID="49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729 -0.16087 L 0.00195 -0.08333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386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0"/>
                            </p:stCondLst>
                            <p:childTnLst>
                              <p:par>
                                <p:cTn id="29" presetID="56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7006 0.15949 L -4.375E-6 1.85185E-6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03" y="-798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0"/>
                            </p:stCondLst>
                            <p:childTnLst>
                              <p:par>
                                <p:cTn id="35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195 -0.08333 L 0.00195 0.00648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9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inhoud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24" y="188640"/>
            <a:ext cx="5544616" cy="6031800"/>
          </a:xfrm>
          <a:solidFill>
            <a:schemeClr val="accent6"/>
          </a:solidFill>
        </p:spPr>
      </p:pic>
      <p:sp>
        <p:nvSpPr>
          <p:cNvPr id="5" name="Tekstvak 4"/>
          <p:cNvSpPr txBox="1"/>
          <p:nvPr/>
        </p:nvSpPr>
        <p:spPr>
          <a:xfrm>
            <a:off x="6084168" y="2204864"/>
            <a:ext cx="24482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smtClean="0"/>
              <a:t>Mensen raken verdeeld door hun verschil in meningen</a:t>
            </a:r>
            <a:endParaRPr lang="nl-NL" sz="2800"/>
          </a:p>
        </p:txBody>
      </p:sp>
    </p:spTree>
    <p:extLst>
      <p:ext uri="{BB962C8B-B14F-4D97-AF65-F5344CB8AC3E}">
        <p14:creationId xmlns:p14="http://schemas.microsoft.com/office/powerpoint/2010/main" val="326184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179512" y="172564"/>
            <a:ext cx="896448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>
                <a:solidFill>
                  <a:schemeClr val="bg1"/>
                </a:solidFill>
              </a:rPr>
              <a:t>En dit </a:t>
            </a:r>
            <a:r>
              <a:rPr lang="nl-NL" sz="3200">
                <a:solidFill>
                  <a:schemeClr val="bg1"/>
                </a:solidFill>
              </a:rPr>
              <a:t>kan </a:t>
            </a:r>
            <a:r>
              <a:rPr lang="nl-NL" sz="3200" smtClean="0">
                <a:solidFill>
                  <a:schemeClr val="bg1"/>
                </a:solidFill>
              </a:rPr>
              <a:t>tot ernstige </a:t>
            </a:r>
            <a:r>
              <a:rPr lang="nl-NL" sz="3200">
                <a:solidFill>
                  <a:schemeClr val="bg1"/>
                </a:solidFill>
              </a:rPr>
              <a:t>gevolgen </a:t>
            </a:r>
            <a:r>
              <a:rPr lang="nl-NL" sz="3200" smtClean="0">
                <a:solidFill>
                  <a:schemeClr val="bg1"/>
                </a:solidFill>
              </a:rPr>
              <a:t>leiden </a:t>
            </a:r>
            <a:r>
              <a:rPr lang="nl-NL" sz="3200">
                <a:solidFill>
                  <a:schemeClr val="bg1"/>
                </a:solidFill>
              </a:rPr>
              <a:t>zoals discriminatie:</a:t>
            </a:r>
          </a:p>
          <a:p>
            <a:endParaRPr lang="nl-NL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42" y="2132856"/>
            <a:ext cx="4608512" cy="3456384"/>
          </a:xfrm>
          <a:scene3d>
            <a:camera prst="orthographicFront">
              <a:rot lat="0" lon="0" rev="19499999"/>
            </a:camera>
            <a:lightRig rig="threePt" dir="t"/>
          </a:scene3d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1556971"/>
            <a:ext cx="5796136" cy="3262129"/>
          </a:xfrm>
          <a:prstGeom prst="rect">
            <a:avLst/>
          </a:prstGeom>
          <a:scene3d>
            <a:camera prst="orthographicFront">
              <a:rot lat="0" lon="0" rev="1800000"/>
            </a:camera>
            <a:lightRig rig="threePt" dir="t"/>
          </a:scene3d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283" y="1844824"/>
            <a:ext cx="5676943" cy="361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85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ekstvak 3"/>
          <p:cNvSpPr txBox="1"/>
          <p:nvPr/>
        </p:nvSpPr>
        <p:spPr>
          <a:xfrm>
            <a:off x="2555776" y="332656"/>
            <a:ext cx="41764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smtClean="0"/>
              <a:t>Om segregatie te voorkomen of juist te stimuleren, moeten we dus segregatie beter bestuderen. Dat doen we door te modelleren.</a:t>
            </a:r>
            <a:endParaRPr lang="nl-NL" sz="3600"/>
          </a:p>
        </p:txBody>
      </p:sp>
    </p:spTree>
    <p:extLst>
      <p:ext uri="{BB962C8B-B14F-4D97-AF65-F5344CB8AC3E}">
        <p14:creationId xmlns:p14="http://schemas.microsoft.com/office/powerpoint/2010/main" val="2521928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9" y="806643"/>
            <a:ext cx="9084543" cy="6051357"/>
          </a:xfrm>
        </p:spPr>
      </p:pic>
      <p:sp>
        <p:nvSpPr>
          <p:cNvPr id="7" name="Tekstvak 6"/>
          <p:cNvSpPr txBox="1"/>
          <p:nvPr/>
        </p:nvSpPr>
        <p:spPr>
          <a:xfrm>
            <a:off x="899592" y="0"/>
            <a:ext cx="7740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smtClean="0">
                <a:solidFill>
                  <a:schemeClr val="bg1"/>
                </a:solidFill>
              </a:rPr>
              <a:t>We gebruiken daarvoor de ‘Schelling Tipping Model’, dat ontwikkeld is door Thomas Schelling in 1978</a:t>
            </a:r>
            <a:endParaRPr lang="nl-NL" sz="240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991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1547664" y="296822"/>
            <a:ext cx="6048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smtClean="0"/>
              <a:t>In ons model, een persoon leeft in een omgeving met bepaalde aantal buren, bijvoorbeeld 8.</a:t>
            </a:r>
            <a:endParaRPr lang="nl-NL" sz="360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924944"/>
            <a:ext cx="4991100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434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86" t="17503" r="22900" b="15553"/>
          <a:stretch/>
        </p:blipFill>
        <p:spPr>
          <a:xfrm>
            <a:off x="5418240" y="2678016"/>
            <a:ext cx="2628000" cy="2340000"/>
          </a:xfrm>
          <a:prstGeom prst="rect">
            <a:avLst/>
          </a:prstGeom>
        </p:spPr>
      </p:pic>
      <p:sp>
        <p:nvSpPr>
          <p:cNvPr id="4" name="Rechthoek 3"/>
          <p:cNvSpPr/>
          <p:nvPr/>
        </p:nvSpPr>
        <p:spPr>
          <a:xfrm>
            <a:off x="827584" y="260648"/>
            <a:ext cx="75608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800" smtClean="0"/>
              <a:t>Hij is niet blij als 1/3 van zijn buren niet zijn type is</a:t>
            </a:r>
            <a:endParaRPr lang="nl-NL" sz="2800"/>
          </a:p>
        </p:txBody>
      </p:sp>
      <p:sp>
        <p:nvSpPr>
          <p:cNvPr id="6" name="Tekstvak 5"/>
          <p:cNvSpPr txBox="1"/>
          <p:nvPr/>
        </p:nvSpPr>
        <p:spPr>
          <a:xfrm>
            <a:off x="2483768" y="1028635"/>
            <a:ext cx="4248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smtClean="0"/>
              <a:t>Dus hij blijft verhuizen naar het dichtstbijzijnde plek waar het wel zo is</a:t>
            </a:r>
            <a:endParaRPr lang="nl-NL" sz="240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2" t="14466" r="24057" b="18587"/>
          <a:stretch/>
        </p:blipFill>
        <p:spPr>
          <a:xfrm>
            <a:off x="395536" y="2708920"/>
            <a:ext cx="2700000" cy="2340000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9" t="30905" r="50959" b="46440"/>
          <a:stretch/>
        </p:blipFill>
        <p:spPr>
          <a:xfrm>
            <a:off x="1187624" y="3425697"/>
            <a:ext cx="864000" cy="792000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19" t="26915" r="50828" b="49610"/>
          <a:stretch/>
        </p:blipFill>
        <p:spPr>
          <a:xfrm>
            <a:off x="6350906" y="3343919"/>
            <a:ext cx="762667" cy="792000"/>
          </a:xfrm>
          <a:prstGeom prst="rect">
            <a:avLst/>
          </a:prstGeom>
        </p:spPr>
      </p:pic>
      <p:sp>
        <p:nvSpPr>
          <p:cNvPr id="11" name="Tekstvak 10"/>
          <p:cNvSpPr txBox="1"/>
          <p:nvPr/>
        </p:nvSpPr>
        <p:spPr>
          <a:xfrm>
            <a:off x="2699792" y="5764614"/>
            <a:ext cx="4032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smtClean="0"/>
              <a:t>En nu is hij wel blij!</a:t>
            </a:r>
            <a:endParaRPr lang="nl-NL" sz="3200"/>
          </a:p>
        </p:txBody>
      </p:sp>
    </p:spTree>
    <p:extLst>
      <p:ext uri="{BB962C8B-B14F-4D97-AF65-F5344CB8AC3E}">
        <p14:creationId xmlns:p14="http://schemas.microsoft.com/office/powerpoint/2010/main" val="236602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18316E-6 L 0.5592 -2.18316E-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/>
          <p:cNvSpPr txBox="1"/>
          <p:nvPr/>
        </p:nvSpPr>
        <p:spPr>
          <a:xfrm>
            <a:off x="1115616" y="260648"/>
            <a:ext cx="65527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smtClean="0"/>
              <a:t>Dit simpel principe passen we toe op meer mensen van meer types:</a:t>
            </a:r>
            <a:endParaRPr lang="nl-NL" sz="2800"/>
          </a:p>
        </p:txBody>
      </p:sp>
      <p:pic>
        <p:nvPicPr>
          <p:cNvPr id="8" name="test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0344" y="1628800"/>
            <a:ext cx="5163269" cy="4080648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1084820" y="5877272"/>
            <a:ext cx="70520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smtClean="0"/>
              <a:t>                                   Er </a:t>
            </a:r>
            <a:r>
              <a:rPr lang="nl-NL" sz="2400"/>
              <a:t>is segregation! </a:t>
            </a:r>
          </a:p>
          <a:p>
            <a:r>
              <a:rPr lang="nl-NL" sz="2400"/>
              <a:t>Niemand beweegt nog verder, een evenwicht is bereikt</a:t>
            </a:r>
          </a:p>
        </p:txBody>
      </p:sp>
    </p:spTree>
    <p:extLst>
      <p:ext uri="{BB962C8B-B14F-4D97-AF65-F5344CB8AC3E}">
        <p14:creationId xmlns:p14="http://schemas.microsoft.com/office/powerpoint/2010/main" val="396671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2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3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3046" y="500069"/>
            <a:ext cx="7886700" cy="1325563"/>
          </a:xfrm>
        </p:spPr>
        <p:txBody>
          <a:bodyPr/>
          <a:lstStyle/>
          <a:p>
            <a:pPr algn="ctr"/>
            <a:r>
              <a:rPr lang="nl-NL" dirty="0"/>
              <a:t>Wordt er altijd een equilibrium bereikt?</a:t>
            </a:r>
          </a:p>
        </p:txBody>
      </p:sp>
      <p:sp>
        <p:nvSpPr>
          <p:cNvPr id="4" name="Rechthoek 3"/>
          <p:cNvSpPr/>
          <p:nvPr/>
        </p:nvSpPr>
        <p:spPr>
          <a:xfrm>
            <a:off x="2327084" y="1795160"/>
            <a:ext cx="4517165" cy="31547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199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NEE</a:t>
            </a:r>
            <a:endParaRPr lang="nl-NL" sz="54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2726347" y="4692074"/>
            <a:ext cx="40633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8000" dirty="0">
                <a:solidFill>
                  <a:prstClr val="black"/>
                </a:solidFill>
              </a:rPr>
              <a:t>Kijk maar</a:t>
            </a:r>
          </a:p>
        </p:txBody>
      </p:sp>
    </p:spTree>
    <p:extLst>
      <p:ext uri="{BB962C8B-B14F-4D97-AF65-F5344CB8AC3E}">
        <p14:creationId xmlns:p14="http://schemas.microsoft.com/office/powerpoint/2010/main" val="34177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:dissolve/>
      </p:transition>
    </mc:Choice>
    <mc:Fallback xmlns="">
      <p:transition spd="slow" advClick="0" advTm="30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4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9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190</Words>
  <Application>Microsoft Office PowerPoint</Application>
  <PresentationFormat>Diavoorstelling (4:3)</PresentationFormat>
  <Paragraphs>22</Paragraphs>
  <Slides>10</Slides>
  <Notes>0</Notes>
  <HiddenSlides>0</HiddenSlides>
  <MMClips>1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10</vt:i4>
      </vt:variant>
    </vt:vector>
  </HeadingPairs>
  <TitlesOfParts>
    <vt:vector size="13" baseType="lpstr">
      <vt:lpstr>Kantoorthema</vt:lpstr>
      <vt:lpstr>1_Kantoorthema</vt:lpstr>
      <vt:lpstr>2_Kantoorthema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Wordt er altijd een equilibrium bereikt?</vt:lpstr>
      <vt:lpstr>PowerPoint-presentatie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Nand</dc:creator>
  <cp:lastModifiedBy>guanyu</cp:lastModifiedBy>
  <cp:revision>33</cp:revision>
  <dcterms:created xsi:type="dcterms:W3CDTF">2017-04-07T09:34:50Z</dcterms:created>
  <dcterms:modified xsi:type="dcterms:W3CDTF">2017-04-07T21:51:10Z</dcterms:modified>
</cp:coreProperties>
</file>

<file path=docProps/thumbnail.jpeg>
</file>